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5143500" cx="9144000"/>
  <p:notesSz cx="6858000" cy="9144000"/>
  <p:embeddedFontLst>
    <p:embeddedFont>
      <p:font typeface="Montserrat"/>
      <p:regular r:id="rId17"/>
      <p:bold r:id="rId18"/>
      <p:italic r:id="rId19"/>
      <p:boldItalic r:id="rId20"/>
    </p:embeddedFont>
    <p:embeddedFont>
      <p:font typeface="Montserrat Medium"/>
      <p:regular r:id="rId21"/>
      <p:bold r:id="rId22"/>
      <p:italic r:id="rId23"/>
      <p:boldItalic r:id="rId24"/>
    </p:embeddedFont>
    <p:embeddedFont>
      <p:font typeface="Montserrat ExtraLight"/>
      <p:regular r:id="rId25"/>
      <p:bold r:id="rId26"/>
      <p:italic r:id="rId27"/>
      <p:boldItalic r:id="rId28"/>
    </p:embeddedFont>
    <p:embeddedFont>
      <p:font typeface="Montserrat ExtraBold"/>
      <p:bold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boldItalic.fntdata"/><Relationship Id="rId22" Type="http://schemas.openxmlformats.org/officeDocument/2006/relationships/font" Target="fonts/MontserratMedium-bold.fntdata"/><Relationship Id="rId21" Type="http://schemas.openxmlformats.org/officeDocument/2006/relationships/font" Target="fonts/MontserratMedium-regular.fntdata"/><Relationship Id="rId24" Type="http://schemas.openxmlformats.org/officeDocument/2006/relationships/font" Target="fonts/MontserratMedium-boldItalic.fntdata"/><Relationship Id="rId23" Type="http://schemas.openxmlformats.org/officeDocument/2006/relationships/font" Target="fonts/MontserratMedium-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ExtraLight-bold.fntdata"/><Relationship Id="rId25" Type="http://schemas.openxmlformats.org/officeDocument/2006/relationships/font" Target="fonts/MontserratExtraLight-regular.fntdata"/><Relationship Id="rId28" Type="http://schemas.openxmlformats.org/officeDocument/2006/relationships/font" Target="fonts/MontserratExtraLight-boldItalic.fntdata"/><Relationship Id="rId27" Type="http://schemas.openxmlformats.org/officeDocument/2006/relationships/font" Target="fonts/MontserratExtraLight-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ExtraBold-bold.fntdata"/><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font" Target="fonts/MontserratExtraBold-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Montserrat-regular.fntdata"/><Relationship Id="rId16" Type="http://schemas.openxmlformats.org/officeDocument/2006/relationships/slide" Target="slides/slide12.xml"/><Relationship Id="rId19" Type="http://schemas.openxmlformats.org/officeDocument/2006/relationships/font" Target="fonts/Montserrat-italic.fntdata"/><Relationship Id="rId18" Type="http://schemas.openxmlformats.org/officeDocument/2006/relationships/font" Target="fonts/Montserrat-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7f9262ee2f_0_26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7f9262ee2f_0_26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7f9262ee2f_0_26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7f9262ee2f_0_26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7f9262ee2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7f9262ee2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7f9262ee2f_0_26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f9262ee2f_0_26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729023341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729023341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7f9262ee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f9262ee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72902334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72902334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729023341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729023341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7f9262ee2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7f9262ee2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7f9262ee2f_0_26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7f9262ee2f_0_26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7f9262ee2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7f9262ee2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2175900" y="1950100"/>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sz="3900"/>
              <a:t>P</a:t>
            </a:r>
            <a:r>
              <a:rPr lang="en" sz="3500"/>
              <a:t>OPULATION</a:t>
            </a:r>
            <a:endParaRPr sz="3500"/>
          </a:p>
        </p:txBody>
      </p:sp>
      <p:sp>
        <p:nvSpPr>
          <p:cNvPr id="159" name="Google Shape;159;p36"/>
          <p:cNvSpPr txBox="1"/>
          <p:nvPr>
            <p:ph idx="1" type="subTitle"/>
          </p:nvPr>
        </p:nvSpPr>
        <p:spPr>
          <a:xfrm>
            <a:off x="2144850" y="3696625"/>
            <a:ext cx="4854300" cy="126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
            </a:r>
            <a:r>
              <a:rPr lang="en" sz="1100"/>
              <a:t>ADE</a:t>
            </a:r>
            <a:r>
              <a:rPr lang="en"/>
              <a:t> B</a:t>
            </a:r>
            <a:r>
              <a:rPr lang="en" sz="1100"/>
              <a:t>Y</a:t>
            </a:r>
            <a:endParaRPr sz="1100"/>
          </a:p>
          <a:p>
            <a:pPr indent="0" lvl="0" marL="0" rtl="0" algn="ctr">
              <a:spcBef>
                <a:spcPts val="0"/>
              </a:spcBef>
              <a:spcAft>
                <a:spcPts val="0"/>
              </a:spcAft>
              <a:buNone/>
            </a:pPr>
            <a:r>
              <a:rPr b="1" lang="en" sz="1600"/>
              <a:t>B</a:t>
            </a:r>
            <a:r>
              <a:rPr b="1" lang="en" sz="1300"/>
              <a:t>OT</a:t>
            </a:r>
            <a:r>
              <a:rPr b="1" lang="en" sz="1600"/>
              <a:t> A</a:t>
            </a:r>
            <a:r>
              <a:rPr b="1" lang="en" sz="1300"/>
              <a:t>RMY</a:t>
            </a:r>
            <a:endParaRPr b="1" sz="1300"/>
          </a:p>
          <a:p>
            <a:pPr indent="0" lvl="0" marL="0" rtl="0" algn="ctr">
              <a:spcBef>
                <a:spcPts val="0"/>
              </a:spcBef>
              <a:spcAft>
                <a:spcPts val="0"/>
              </a:spcAft>
              <a:buNone/>
            </a:pPr>
            <a:r>
              <a:t/>
            </a:r>
            <a:endParaRPr sz="1500"/>
          </a:p>
          <a:p>
            <a:pPr indent="0" lvl="0" marL="0" rtl="0" algn="ctr">
              <a:spcBef>
                <a:spcPts val="0"/>
              </a:spcBef>
              <a:spcAft>
                <a:spcPts val="0"/>
              </a:spcAft>
              <a:buNone/>
            </a:pPr>
            <a:r>
              <a:rPr lang="en" sz="1500"/>
              <a:t>H</a:t>
            </a:r>
            <a:r>
              <a:rPr lang="en" sz="1100"/>
              <a:t>RISHANK</a:t>
            </a:r>
            <a:r>
              <a:rPr lang="en" sz="1500"/>
              <a:t> C</a:t>
            </a:r>
            <a:r>
              <a:rPr lang="en" sz="1100"/>
              <a:t>HHATBAR</a:t>
            </a:r>
            <a:endParaRPr sz="1100"/>
          </a:p>
          <a:p>
            <a:pPr indent="0" lvl="0" marL="0" rtl="0" algn="ctr">
              <a:spcBef>
                <a:spcPts val="0"/>
              </a:spcBef>
              <a:spcAft>
                <a:spcPts val="0"/>
              </a:spcAft>
              <a:buNone/>
            </a:pPr>
            <a:r>
              <a:rPr lang="en" sz="1500"/>
              <a:t>A</a:t>
            </a:r>
            <a:r>
              <a:rPr lang="en" sz="1100"/>
              <a:t>THARVA</a:t>
            </a:r>
            <a:r>
              <a:rPr lang="en" sz="1500"/>
              <a:t> D</a:t>
            </a:r>
            <a:r>
              <a:rPr lang="en" sz="1100"/>
              <a:t>ESHPANDE</a:t>
            </a:r>
            <a:endParaRPr sz="1100"/>
          </a:p>
        </p:txBody>
      </p:sp>
      <p:sp>
        <p:nvSpPr>
          <p:cNvPr id="160" name="Google Shape;160;p36"/>
          <p:cNvSpPr txBox="1"/>
          <p:nvPr>
            <p:ph type="ctrTitle"/>
          </p:nvPr>
        </p:nvSpPr>
        <p:spPr>
          <a:xfrm>
            <a:off x="2941650" y="2995225"/>
            <a:ext cx="32607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2300">
                <a:latin typeface="Montserrat ExtraLight"/>
                <a:ea typeface="Montserrat ExtraLight"/>
                <a:cs typeface="Montserrat ExtraLight"/>
                <a:sym typeface="Montserrat ExtraLight"/>
              </a:rPr>
              <a:t>PREDICTION</a:t>
            </a:r>
            <a:endParaRPr b="0" sz="2300">
              <a:latin typeface="Montserrat ExtraLight"/>
              <a:ea typeface="Montserrat ExtraLight"/>
              <a:cs typeface="Montserrat ExtraLight"/>
              <a:sym typeface="Montserrat ExtraLight"/>
            </a:endParaRPr>
          </a:p>
          <a:p>
            <a:pPr indent="0" lvl="0" marL="0" rtl="0" algn="ctr">
              <a:spcBef>
                <a:spcPts val="0"/>
              </a:spcBef>
              <a:spcAft>
                <a:spcPts val="0"/>
              </a:spcAft>
              <a:buNone/>
            </a:pPr>
            <a:r>
              <a:rPr b="0" lang="en" sz="2300">
                <a:latin typeface="Montserrat ExtraLight"/>
                <a:ea typeface="Montserrat ExtraLight"/>
                <a:cs typeface="Montserrat ExtraLight"/>
                <a:sym typeface="Montserrat ExtraLight"/>
              </a:rPr>
              <a:t>OF INDIA</a:t>
            </a:r>
            <a:endParaRPr b="0" sz="2300">
              <a:latin typeface="Montserrat ExtraLight"/>
              <a:ea typeface="Montserrat ExtraLight"/>
              <a:cs typeface="Montserrat ExtraLight"/>
              <a:sym typeface="Montserrat ExtraLight"/>
            </a:endParaRPr>
          </a:p>
        </p:txBody>
      </p:sp>
      <p:cxnSp>
        <p:nvCxnSpPr>
          <p:cNvPr id="161" name="Google Shape;161;p36"/>
          <p:cNvCxnSpPr/>
          <p:nvPr/>
        </p:nvCxnSpPr>
        <p:spPr>
          <a:xfrm>
            <a:off x="3190500" y="2565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162" name="Google Shape;162;p36"/>
          <p:cNvPicPr preferRelativeResize="0"/>
          <p:nvPr/>
        </p:nvPicPr>
        <p:blipFill>
          <a:blip r:embed="rId3">
            <a:alphaModFix/>
          </a:blip>
          <a:stretch>
            <a:fillRect/>
          </a:stretch>
        </p:blipFill>
        <p:spPr>
          <a:xfrm>
            <a:off x="8623675" y="45125"/>
            <a:ext cx="464699" cy="464699"/>
          </a:xfrm>
          <a:prstGeom prst="rect">
            <a:avLst/>
          </a:prstGeom>
          <a:noFill/>
          <a:ln>
            <a:noFill/>
          </a:ln>
        </p:spPr>
      </p:pic>
      <p:sp>
        <p:nvSpPr>
          <p:cNvPr id="163" name="Google Shape;163;p36"/>
          <p:cNvSpPr txBox="1"/>
          <p:nvPr>
            <p:ph idx="1" type="subTitle"/>
          </p:nvPr>
        </p:nvSpPr>
        <p:spPr>
          <a:xfrm>
            <a:off x="6860675" y="4317250"/>
            <a:ext cx="2165100" cy="7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t>Division: Ty-btech-ECE-C</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rPr lang="en" sz="1100"/>
              <a:t>School: School oF EnTc</a:t>
            </a:r>
            <a:endParaRPr sz="1100"/>
          </a:p>
        </p:txBody>
      </p:sp>
      <p:pic>
        <p:nvPicPr>
          <p:cNvPr id="164" name="Google Shape;164;p36"/>
          <p:cNvPicPr preferRelativeResize="0"/>
          <p:nvPr/>
        </p:nvPicPr>
        <p:blipFill>
          <a:blip r:embed="rId4">
            <a:alphaModFix/>
          </a:blip>
          <a:stretch>
            <a:fillRect/>
          </a:stretch>
        </p:blipFill>
        <p:spPr>
          <a:xfrm>
            <a:off x="0" y="-13123"/>
            <a:ext cx="536500" cy="58120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SOME OF THE INSIGHTS WE GoT!</a:t>
            </a:r>
            <a:endParaRPr/>
          </a:p>
        </p:txBody>
      </p:sp>
      <p:cxnSp>
        <p:nvCxnSpPr>
          <p:cNvPr id="245" name="Google Shape;245;p45"/>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46" name="Google Shape;246;p45"/>
          <p:cNvSpPr/>
          <p:nvPr/>
        </p:nvSpPr>
        <p:spPr>
          <a:xfrm>
            <a:off x="1077905" y="2739425"/>
            <a:ext cx="1819200" cy="1819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5"/>
          <p:cNvSpPr txBox="1"/>
          <p:nvPr>
            <p:ph idx="4294967295" type="title"/>
          </p:nvPr>
        </p:nvSpPr>
        <p:spPr>
          <a:xfrm>
            <a:off x="695245" y="3082358"/>
            <a:ext cx="25845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chemeClr val="accent6"/>
                </a:solidFill>
              </a:rPr>
              <a:t>20.78</a:t>
            </a:r>
            <a:r>
              <a:rPr lang="en" sz="3200">
                <a:solidFill>
                  <a:schemeClr val="accent6"/>
                </a:solidFill>
              </a:rPr>
              <a:t> </a:t>
            </a:r>
            <a:r>
              <a:rPr lang="en" sz="1500">
                <a:solidFill>
                  <a:schemeClr val="accent6"/>
                </a:solidFill>
              </a:rPr>
              <a:t>Year</a:t>
            </a:r>
            <a:endParaRPr sz="1500">
              <a:solidFill>
                <a:schemeClr val="accent6"/>
              </a:solidFill>
            </a:endParaRPr>
          </a:p>
        </p:txBody>
      </p:sp>
      <p:sp>
        <p:nvSpPr>
          <p:cNvPr id="248" name="Google Shape;248;p45"/>
          <p:cNvSpPr txBox="1"/>
          <p:nvPr>
            <p:ph idx="4294967295" type="subTitle"/>
          </p:nvPr>
        </p:nvSpPr>
        <p:spPr>
          <a:xfrm>
            <a:off x="1228345" y="3641007"/>
            <a:ext cx="1518300" cy="6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accent6"/>
                </a:solidFill>
              </a:rPr>
              <a:t>When years go up by </a:t>
            </a:r>
            <a:endParaRPr sz="1400">
              <a:solidFill>
                <a:schemeClr val="accent6"/>
              </a:solidFill>
            </a:endParaRPr>
          </a:p>
          <a:p>
            <a:pPr indent="0" lvl="0" marL="0" rtl="0" algn="ctr">
              <a:spcBef>
                <a:spcPts val="1600"/>
              </a:spcBef>
              <a:spcAft>
                <a:spcPts val="1600"/>
              </a:spcAft>
              <a:buNone/>
            </a:pPr>
            <a:r>
              <a:rPr lang="en" sz="1400">
                <a:solidFill>
                  <a:schemeClr val="accent6"/>
                </a:solidFill>
              </a:rPr>
              <a:t>-&gt;</a:t>
            </a:r>
            <a:endParaRPr sz="1400">
              <a:solidFill>
                <a:schemeClr val="accent6"/>
              </a:solidFill>
            </a:endParaRPr>
          </a:p>
        </p:txBody>
      </p:sp>
      <p:sp>
        <p:nvSpPr>
          <p:cNvPr id="249" name="Google Shape;249;p45"/>
          <p:cNvSpPr/>
          <p:nvPr/>
        </p:nvSpPr>
        <p:spPr>
          <a:xfrm>
            <a:off x="3279750" y="1606525"/>
            <a:ext cx="2584500" cy="2584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5"/>
          <p:cNvSpPr txBox="1"/>
          <p:nvPr>
            <p:ph idx="4294967295" type="title"/>
          </p:nvPr>
        </p:nvSpPr>
        <p:spPr>
          <a:xfrm>
            <a:off x="3279750" y="2158601"/>
            <a:ext cx="25845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700">
                <a:solidFill>
                  <a:schemeClr val="accent6"/>
                </a:solidFill>
              </a:rPr>
              <a:t>300.4M</a:t>
            </a:r>
            <a:endParaRPr sz="4700">
              <a:solidFill>
                <a:schemeClr val="accent6"/>
              </a:solidFill>
            </a:endParaRPr>
          </a:p>
        </p:txBody>
      </p:sp>
      <p:sp>
        <p:nvSpPr>
          <p:cNvPr id="251" name="Google Shape;251;p45"/>
          <p:cNvSpPr txBox="1"/>
          <p:nvPr>
            <p:ph idx="4294967295" type="subTitle"/>
          </p:nvPr>
        </p:nvSpPr>
        <p:spPr>
          <a:xfrm>
            <a:off x="3662400" y="3005901"/>
            <a:ext cx="1819200" cy="6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accent6"/>
                </a:solidFill>
              </a:rPr>
              <a:t>The average of Population increases by</a:t>
            </a:r>
            <a:endParaRPr sz="1400">
              <a:solidFill>
                <a:schemeClr val="accent6"/>
              </a:solidFill>
            </a:endParaRPr>
          </a:p>
          <a:p>
            <a:pPr indent="0" lvl="0" marL="0" rtl="0" algn="ctr">
              <a:spcBef>
                <a:spcPts val="1600"/>
              </a:spcBef>
              <a:spcAft>
                <a:spcPts val="1600"/>
              </a:spcAft>
              <a:buNone/>
            </a:pPr>
            <a:r>
              <a:rPr lang="en" sz="1400">
                <a:solidFill>
                  <a:schemeClr val="accent6"/>
                </a:solidFill>
              </a:rPr>
              <a:t>-&gt;</a:t>
            </a:r>
            <a:endParaRPr sz="1400">
              <a:solidFill>
                <a:schemeClr val="accent6"/>
              </a:solidFill>
            </a:endParaRPr>
          </a:p>
        </p:txBody>
      </p:sp>
      <p:sp>
        <p:nvSpPr>
          <p:cNvPr id="252" name="Google Shape;252;p45"/>
          <p:cNvSpPr/>
          <p:nvPr/>
        </p:nvSpPr>
        <p:spPr>
          <a:xfrm>
            <a:off x="6246905" y="1319200"/>
            <a:ext cx="1819200" cy="1819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5"/>
          <p:cNvSpPr txBox="1"/>
          <p:nvPr>
            <p:ph idx="4294967295" type="title"/>
          </p:nvPr>
        </p:nvSpPr>
        <p:spPr>
          <a:xfrm>
            <a:off x="5864240" y="1593759"/>
            <a:ext cx="25845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accent6"/>
                </a:solidFill>
              </a:rPr>
              <a:t>0.46</a:t>
            </a:r>
            <a:r>
              <a:rPr lang="en" sz="3600">
                <a:solidFill>
                  <a:schemeClr val="accent6"/>
                </a:solidFill>
              </a:rPr>
              <a:t>%</a:t>
            </a:r>
            <a:endParaRPr sz="3600">
              <a:solidFill>
                <a:schemeClr val="accent6"/>
              </a:solidFill>
            </a:endParaRPr>
          </a:p>
        </p:txBody>
      </p:sp>
      <p:sp>
        <p:nvSpPr>
          <p:cNvPr id="254" name="Google Shape;254;p45"/>
          <p:cNvSpPr txBox="1"/>
          <p:nvPr>
            <p:ph idx="4294967295" type="subTitle"/>
          </p:nvPr>
        </p:nvSpPr>
        <p:spPr>
          <a:xfrm>
            <a:off x="6397345" y="2223058"/>
            <a:ext cx="1518300" cy="6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accent6"/>
                </a:solidFill>
              </a:rPr>
              <a:t>Growth rate goes down by</a:t>
            </a:r>
            <a:endParaRPr sz="1400">
              <a:solidFill>
                <a:schemeClr val="accent6"/>
              </a:solidFill>
            </a:endParaRPr>
          </a:p>
          <a:p>
            <a:pPr indent="0" lvl="0" marL="0" rtl="0" algn="ctr">
              <a:spcBef>
                <a:spcPts val="1600"/>
              </a:spcBef>
              <a:spcAft>
                <a:spcPts val="1600"/>
              </a:spcAft>
              <a:buNone/>
            </a:pPr>
            <a:r>
              <a:rPr lang="en" sz="1400">
                <a:solidFill>
                  <a:schemeClr val="accent6"/>
                </a:solidFill>
              </a:rPr>
              <a:t>&lt;-</a:t>
            </a:r>
            <a:endParaRPr sz="1400">
              <a:solidFill>
                <a:schemeClr val="accent6"/>
              </a:solidFill>
            </a:endParaRPr>
          </a:p>
        </p:txBody>
      </p:sp>
      <p:cxnSp>
        <p:nvCxnSpPr>
          <p:cNvPr id="255" name="Google Shape;255;p45"/>
          <p:cNvCxnSpPr>
            <a:stCxn id="252" idx="0"/>
          </p:cNvCxnSpPr>
          <p:nvPr/>
        </p:nvCxnSpPr>
        <p:spPr>
          <a:xfrm rot="10800000">
            <a:off x="7156505" y="-320000"/>
            <a:ext cx="0" cy="1639200"/>
          </a:xfrm>
          <a:prstGeom prst="straightConnector1">
            <a:avLst/>
          </a:prstGeom>
          <a:noFill/>
          <a:ln cap="flat" cmpd="sng" w="19050">
            <a:solidFill>
              <a:schemeClr val="accent3"/>
            </a:solidFill>
            <a:prstDash val="solid"/>
            <a:round/>
            <a:headEnd len="med" w="med" type="none"/>
            <a:tailEnd len="med" w="med" type="none"/>
          </a:ln>
        </p:spPr>
      </p:cxnSp>
      <p:cxnSp>
        <p:nvCxnSpPr>
          <p:cNvPr id="256" name="Google Shape;256;p45"/>
          <p:cNvCxnSpPr>
            <a:stCxn id="249" idx="4"/>
          </p:cNvCxnSpPr>
          <p:nvPr/>
        </p:nvCxnSpPr>
        <p:spPr>
          <a:xfrm>
            <a:off x="4572000" y="4191025"/>
            <a:ext cx="0" cy="1362000"/>
          </a:xfrm>
          <a:prstGeom prst="straightConnector1">
            <a:avLst/>
          </a:prstGeom>
          <a:noFill/>
          <a:ln cap="flat" cmpd="sng" w="19050">
            <a:solidFill>
              <a:schemeClr val="accent1"/>
            </a:solidFill>
            <a:prstDash val="solid"/>
            <a:round/>
            <a:headEnd len="med" w="med" type="none"/>
            <a:tailEnd len="med" w="med" type="none"/>
          </a:ln>
        </p:spPr>
      </p:cxnSp>
      <p:cxnSp>
        <p:nvCxnSpPr>
          <p:cNvPr id="257" name="Google Shape;257;p45"/>
          <p:cNvCxnSpPr>
            <a:stCxn id="246" idx="4"/>
          </p:cNvCxnSpPr>
          <p:nvPr/>
        </p:nvCxnSpPr>
        <p:spPr>
          <a:xfrm>
            <a:off x="1987505" y="4558625"/>
            <a:ext cx="0" cy="71280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6"/>
          <p:cNvSpPr txBox="1"/>
          <p:nvPr>
            <p:ph type="title"/>
          </p:nvPr>
        </p:nvSpPr>
        <p:spPr>
          <a:xfrm>
            <a:off x="1640050" y="414025"/>
            <a:ext cx="2817600" cy="54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CORRELATION</a:t>
            </a:r>
            <a:endParaRPr sz="2500"/>
          </a:p>
        </p:txBody>
      </p:sp>
      <p:sp>
        <p:nvSpPr>
          <p:cNvPr id="263" name="Google Shape;263;p46"/>
          <p:cNvSpPr txBox="1"/>
          <p:nvPr>
            <p:ph idx="2" type="title"/>
          </p:nvPr>
        </p:nvSpPr>
        <p:spPr>
          <a:xfrm>
            <a:off x="1269825" y="2602450"/>
            <a:ext cx="1924200" cy="98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Population </a:t>
            </a:r>
            <a:endParaRPr/>
          </a:p>
          <a:p>
            <a:pPr indent="0" lvl="0" marL="0" rtl="0" algn="ctr">
              <a:spcBef>
                <a:spcPts val="0"/>
              </a:spcBef>
              <a:spcAft>
                <a:spcPts val="0"/>
              </a:spcAft>
              <a:buNone/>
            </a:pPr>
            <a:r>
              <a:rPr lang="en"/>
              <a:t>VS</a:t>
            </a:r>
            <a:endParaRPr/>
          </a:p>
          <a:p>
            <a:pPr indent="0" lvl="0" marL="0" rtl="0" algn="ctr">
              <a:spcBef>
                <a:spcPts val="0"/>
              </a:spcBef>
              <a:spcAft>
                <a:spcPts val="0"/>
              </a:spcAft>
              <a:buNone/>
            </a:pPr>
            <a:r>
              <a:rPr lang="en"/>
              <a:t>Year </a:t>
            </a:r>
            <a:endParaRPr/>
          </a:p>
        </p:txBody>
      </p:sp>
      <p:sp>
        <p:nvSpPr>
          <p:cNvPr id="264" name="Google Shape;264;p46"/>
          <p:cNvSpPr txBox="1"/>
          <p:nvPr>
            <p:ph idx="1" type="subTitle"/>
          </p:nvPr>
        </p:nvSpPr>
        <p:spPr>
          <a:xfrm>
            <a:off x="1269816" y="3621022"/>
            <a:ext cx="1924200" cy="135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C</a:t>
            </a:r>
            <a:r>
              <a:rPr lang="en" sz="1100"/>
              <a:t>ORRELATION</a:t>
            </a:r>
            <a:r>
              <a:rPr lang="en"/>
              <a:t>: </a:t>
            </a:r>
            <a:r>
              <a:rPr b="1" lang="en"/>
              <a:t>0.99</a:t>
            </a:r>
            <a:endParaRPr b="1"/>
          </a:p>
          <a:p>
            <a:pPr indent="0" lvl="0" marL="0" rtl="0" algn="ctr">
              <a:spcBef>
                <a:spcPts val="0"/>
              </a:spcBef>
              <a:spcAft>
                <a:spcPts val="0"/>
              </a:spcAft>
              <a:buNone/>
            </a:pPr>
            <a:r>
              <a:rPr lang="en" sz="1500"/>
              <a:t> </a:t>
            </a:r>
            <a:endParaRPr sz="1500"/>
          </a:p>
          <a:p>
            <a:pPr indent="0" lvl="0" marL="0" rtl="0" algn="ctr">
              <a:spcBef>
                <a:spcPts val="0"/>
              </a:spcBef>
              <a:spcAft>
                <a:spcPts val="0"/>
              </a:spcAft>
              <a:buNone/>
            </a:pPr>
            <a:r>
              <a:rPr lang="en" sz="1500"/>
              <a:t>V</a:t>
            </a:r>
            <a:r>
              <a:rPr lang="en" sz="1100"/>
              <a:t>ERY</a:t>
            </a:r>
            <a:r>
              <a:rPr lang="en" sz="1500"/>
              <a:t> H</a:t>
            </a:r>
            <a:r>
              <a:rPr lang="en" sz="1100"/>
              <a:t>IGH</a:t>
            </a:r>
            <a:r>
              <a:rPr lang="en" sz="1500"/>
              <a:t> P</a:t>
            </a:r>
            <a:r>
              <a:rPr lang="en" sz="1100"/>
              <a:t>OSITiVE</a:t>
            </a:r>
            <a:r>
              <a:rPr lang="en" sz="1500"/>
              <a:t> C</a:t>
            </a:r>
            <a:r>
              <a:rPr lang="en" sz="1100"/>
              <a:t>ORRELATION</a:t>
            </a:r>
            <a:endParaRPr sz="1100"/>
          </a:p>
        </p:txBody>
      </p:sp>
      <p:sp>
        <p:nvSpPr>
          <p:cNvPr id="265" name="Google Shape;265;p46"/>
          <p:cNvSpPr txBox="1"/>
          <p:nvPr>
            <p:ph idx="3" type="title"/>
          </p:nvPr>
        </p:nvSpPr>
        <p:spPr>
          <a:xfrm>
            <a:off x="3533400" y="2640625"/>
            <a:ext cx="2077200" cy="98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Growth Rate</a:t>
            </a:r>
            <a:endParaRPr/>
          </a:p>
          <a:p>
            <a:pPr indent="0" lvl="0" marL="0" rtl="0" algn="ctr">
              <a:spcBef>
                <a:spcPts val="0"/>
              </a:spcBef>
              <a:spcAft>
                <a:spcPts val="0"/>
              </a:spcAft>
              <a:buNone/>
            </a:pPr>
            <a:r>
              <a:rPr lang="en"/>
              <a:t>VS</a:t>
            </a:r>
            <a:endParaRPr/>
          </a:p>
          <a:p>
            <a:pPr indent="0" lvl="0" marL="0" rtl="0" algn="ctr">
              <a:spcBef>
                <a:spcPts val="0"/>
              </a:spcBef>
              <a:spcAft>
                <a:spcPts val="0"/>
              </a:spcAft>
              <a:buNone/>
            </a:pPr>
            <a:r>
              <a:rPr lang="en"/>
              <a:t>Year</a:t>
            </a:r>
            <a:endParaRPr/>
          </a:p>
        </p:txBody>
      </p:sp>
      <p:sp>
        <p:nvSpPr>
          <p:cNvPr id="266" name="Google Shape;266;p46"/>
          <p:cNvSpPr txBox="1"/>
          <p:nvPr>
            <p:ph idx="4" type="subTitle"/>
          </p:nvPr>
        </p:nvSpPr>
        <p:spPr>
          <a:xfrm>
            <a:off x="3609900" y="3646150"/>
            <a:ext cx="1924200" cy="128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C</a:t>
            </a:r>
            <a:r>
              <a:rPr lang="en" sz="1100"/>
              <a:t>ORRELATION</a:t>
            </a:r>
            <a:r>
              <a:rPr lang="en"/>
              <a:t>:</a:t>
            </a:r>
            <a:r>
              <a:rPr lang="en"/>
              <a:t> </a:t>
            </a:r>
            <a:r>
              <a:rPr b="1" lang="en"/>
              <a:t>-0.47</a:t>
            </a:r>
            <a:endParaRPr b="1"/>
          </a:p>
          <a:p>
            <a:pPr indent="0" lvl="0" marL="0" rtl="0" algn="ctr">
              <a:spcBef>
                <a:spcPts val="0"/>
              </a:spcBef>
              <a:spcAft>
                <a:spcPts val="0"/>
              </a:spcAft>
              <a:buNone/>
            </a:pPr>
            <a:r>
              <a:t/>
            </a:r>
            <a:endParaRPr b="1"/>
          </a:p>
          <a:p>
            <a:pPr indent="0" lvl="0" marL="0" rtl="0" algn="ctr">
              <a:spcBef>
                <a:spcPts val="0"/>
              </a:spcBef>
              <a:spcAft>
                <a:spcPts val="0"/>
              </a:spcAft>
              <a:buNone/>
            </a:pPr>
            <a:r>
              <a:rPr lang="en" sz="1500"/>
              <a:t>M</a:t>
            </a:r>
            <a:r>
              <a:rPr lang="en" sz="1100"/>
              <a:t>EDIUM</a:t>
            </a:r>
            <a:r>
              <a:rPr lang="en" sz="1500"/>
              <a:t> N</a:t>
            </a:r>
            <a:r>
              <a:rPr lang="en" sz="1100"/>
              <a:t>EGATIVE </a:t>
            </a:r>
            <a:r>
              <a:rPr lang="en" sz="1500"/>
              <a:t>C</a:t>
            </a:r>
            <a:r>
              <a:rPr lang="en" sz="1100"/>
              <a:t>ORRELATION</a:t>
            </a:r>
            <a:endParaRPr sz="1100"/>
          </a:p>
        </p:txBody>
      </p:sp>
      <p:sp>
        <p:nvSpPr>
          <p:cNvPr id="267" name="Google Shape;267;p46"/>
          <p:cNvSpPr txBox="1"/>
          <p:nvPr>
            <p:ph idx="5" type="title"/>
          </p:nvPr>
        </p:nvSpPr>
        <p:spPr>
          <a:xfrm>
            <a:off x="5796975" y="2589613"/>
            <a:ext cx="2077200" cy="117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Population</a:t>
            </a:r>
            <a:endParaRPr/>
          </a:p>
          <a:p>
            <a:pPr indent="0" lvl="0" marL="0" rtl="0" algn="ctr">
              <a:spcBef>
                <a:spcPts val="0"/>
              </a:spcBef>
              <a:spcAft>
                <a:spcPts val="0"/>
              </a:spcAft>
              <a:buNone/>
            </a:pPr>
            <a:r>
              <a:rPr lang="en"/>
              <a:t>VS</a:t>
            </a:r>
            <a:endParaRPr/>
          </a:p>
          <a:p>
            <a:pPr indent="0" lvl="0" marL="0" rtl="0" algn="ctr">
              <a:spcBef>
                <a:spcPts val="0"/>
              </a:spcBef>
              <a:spcAft>
                <a:spcPts val="0"/>
              </a:spcAft>
              <a:buNone/>
            </a:pPr>
            <a:r>
              <a:rPr lang="en"/>
              <a:t>Growth Rate</a:t>
            </a:r>
            <a:endParaRPr/>
          </a:p>
        </p:txBody>
      </p:sp>
      <p:sp>
        <p:nvSpPr>
          <p:cNvPr id="268" name="Google Shape;268;p46"/>
          <p:cNvSpPr txBox="1"/>
          <p:nvPr>
            <p:ph idx="6" type="subTitle"/>
          </p:nvPr>
        </p:nvSpPr>
        <p:spPr>
          <a:xfrm>
            <a:off x="5926775" y="3646150"/>
            <a:ext cx="1924200" cy="128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C</a:t>
            </a:r>
            <a:r>
              <a:rPr lang="en" sz="1100"/>
              <a:t>ORRELATION</a:t>
            </a:r>
            <a:r>
              <a:rPr lang="en"/>
              <a:t>: </a:t>
            </a:r>
            <a:r>
              <a:rPr b="1" lang="en"/>
              <a:t>-0.55</a:t>
            </a:r>
            <a:endParaRPr b="1"/>
          </a:p>
          <a:p>
            <a:pPr indent="0" lvl="0" marL="0" rtl="0" algn="ctr">
              <a:spcBef>
                <a:spcPts val="0"/>
              </a:spcBef>
              <a:spcAft>
                <a:spcPts val="0"/>
              </a:spcAft>
              <a:buNone/>
            </a:pPr>
            <a:r>
              <a:t/>
            </a:r>
            <a:endParaRPr b="1"/>
          </a:p>
          <a:p>
            <a:pPr indent="0" lvl="0" marL="0" rtl="0" algn="ctr">
              <a:spcBef>
                <a:spcPts val="0"/>
              </a:spcBef>
              <a:spcAft>
                <a:spcPts val="0"/>
              </a:spcAft>
              <a:buNone/>
            </a:pPr>
            <a:r>
              <a:rPr lang="en" sz="1500"/>
              <a:t>M</a:t>
            </a:r>
            <a:r>
              <a:rPr lang="en" sz="1100"/>
              <a:t>EDIUM</a:t>
            </a:r>
            <a:r>
              <a:rPr lang="en" sz="1500"/>
              <a:t> N</a:t>
            </a:r>
            <a:r>
              <a:rPr lang="en" sz="1100"/>
              <a:t>EGATIVE </a:t>
            </a:r>
            <a:r>
              <a:rPr lang="en" sz="1500"/>
              <a:t>C</a:t>
            </a:r>
            <a:r>
              <a:rPr lang="en" sz="1100"/>
              <a:t>ORRELATION</a:t>
            </a:r>
            <a:endParaRPr/>
          </a:p>
        </p:txBody>
      </p:sp>
      <p:sp>
        <p:nvSpPr>
          <p:cNvPr id="269" name="Google Shape;269;p46"/>
          <p:cNvSpPr/>
          <p:nvPr/>
        </p:nvSpPr>
        <p:spPr>
          <a:xfrm>
            <a:off x="1818529" y="1464962"/>
            <a:ext cx="1004100" cy="1019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6"/>
          <p:cNvSpPr/>
          <p:nvPr/>
        </p:nvSpPr>
        <p:spPr>
          <a:xfrm>
            <a:off x="4030167" y="1440512"/>
            <a:ext cx="1004100" cy="1019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6"/>
          <p:cNvSpPr/>
          <p:nvPr/>
        </p:nvSpPr>
        <p:spPr>
          <a:xfrm>
            <a:off x="6252898" y="1440499"/>
            <a:ext cx="1004100" cy="1019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2" name="Google Shape;272;p46"/>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73" name="Google Shape;273;p46"/>
          <p:cNvSpPr/>
          <p:nvPr/>
        </p:nvSpPr>
        <p:spPr>
          <a:xfrm>
            <a:off x="6508826" y="1700479"/>
            <a:ext cx="492349" cy="499155"/>
          </a:xfrm>
          <a:custGeom>
            <a:rect b="b" l="l" r="r" t="t"/>
            <a:pathLst>
              <a:path extrusionOk="0" h="11253" w="11264">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46"/>
          <p:cNvGrpSpPr/>
          <p:nvPr/>
        </p:nvGrpSpPr>
        <p:grpSpPr>
          <a:xfrm>
            <a:off x="2062750" y="1739611"/>
            <a:ext cx="515787" cy="522455"/>
            <a:chOff x="1421638" y="4125629"/>
            <a:chExt cx="374709" cy="374010"/>
          </a:xfrm>
        </p:grpSpPr>
        <p:sp>
          <p:nvSpPr>
            <p:cNvPr id="275" name="Google Shape;275;p46"/>
            <p:cNvSpPr/>
            <p:nvPr/>
          </p:nvSpPr>
          <p:spPr>
            <a:xfrm>
              <a:off x="1421638" y="4265954"/>
              <a:ext cx="374709" cy="233685"/>
            </a:xfrm>
            <a:custGeom>
              <a:rect b="b" l="l" r="r" t="t"/>
              <a:pathLst>
                <a:path extrusionOk="0" h="7359" w="1180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6"/>
            <p:cNvSpPr/>
            <p:nvPr/>
          </p:nvSpPr>
          <p:spPr>
            <a:xfrm>
              <a:off x="1428052" y="4125629"/>
              <a:ext cx="356958" cy="215585"/>
            </a:xfrm>
            <a:custGeom>
              <a:rect b="b" l="l" r="r" t="t"/>
              <a:pathLst>
                <a:path extrusionOk="0" h="6789" w="11241">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 name="Google Shape;277;p46"/>
          <p:cNvGrpSpPr/>
          <p:nvPr/>
        </p:nvGrpSpPr>
        <p:grpSpPr>
          <a:xfrm>
            <a:off x="4295509" y="1692596"/>
            <a:ext cx="473606" cy="514959"/>
            <a:chOff x="4149138" y="4121151"/>
            <a:chExt cx="344065" cy="368644"/>
          </a:xfrm>
        </p:grpSpPr>
        <p:sp>
          <p:nvSpPr>
            <p:cNvPr id="278" name="Google Shape;278;p46"/>
            <p:cNvSpPr/>
            <p:nvPr/>
          </p:nvSpPr>
          <p:spPr>
            <a:xfrm>
              <a:off x="4205853" y="4182724"/>
              <a:ext cx="225746" cy="307071"/>
            </a:xfrm>
            <a:custGeom>
              <a:rect b="b" l="l" r="r" t="t"/>
              <a:pathLst>
                <a:path extrusionOk="0" h="9670" w="7109">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6"/>
            <p:cNvSpPr/>
            <p:nvPr/>
          </p:nvSpPr>
          <p:spPr>
            <a:xfrm>
              <a:off x="4444777" y="4287484"/>
              <a:ext cx="48426" cy="11400"/>
            </a:xfrm>
            <a:custGeom>
              <a:rect b="b" l="l" r="r" t="t"/>
              <a:pathLst>
                <a:path extrusionOk="0" h="359" w="1525">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6"/>
            <p:cNvSpPr/>
            <p:nvPr/>
          </p:nvSpPr>
          <p:spPr>
            <a:xfrm>
              <a:off x="4149138" y="4287484"/>
              <a:ext cx="48426" cy="11400"/>
            </a:xfrm>
            <a:custGeom>
              <a:rect b="b" l="l" r="r" t="t"/>
              <a:pathLst>
                <a:path extrusionOk="0" h="359" w="1525">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6"/>
            <p:cNvSpPr/>
            <p:nvPr/>
          </p:nvSpPr>
          <p:spPr>
            <a:xfrm>
              <a:off x="4315471" y="4121151"/>
              <a:ext cx="11400" cy="48045"/>
            </a:xfrm>
            <a:custGeom>
              <a:rect b="b" l="l" r="r" t="t"/>
              <a:pathLst>
                <a:path extrusionOk="0" h="1513" w="359">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6"/>
            <p:cNvSpPr/>
            <p:nvPr/>
          </p:nvSpPr>
          <p:spPr>
            <a:xfrm>
              <a:off x="4378632" y="4159575"/>
              <a:ext cx="22705" cy="27754"/>
            </a:xfrm>
            <a:custGeom>
              <a:rect b="b" l="l" r="r" t="t"/>
              <a:pathLst>
                <a:path extrusionOk="0" h="874" w="715">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6"/>
            <p:cNvSpPr/>
            <p:nvPr/>
          </p:nvSpPr>
          <p:spPr>
            <a:xfrm>
              <a:off x="4240243" y="4399103"/>
              <a:ext cx="22705" cy="27563"/>
            </a:xfrm>
            <a:custGeom>
              <a:rect b="b" l="l" r="r" t="t"/>
              <a:pathLst>
                <a:path extrusionOk="0" h="868" w="715">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6"/>
            <p:cNvSpPr/>
            <p:nvPr/>
          </p:nvSpPr>
          <p:spPr>
            <a:xfrm>
              <a:off x="4240243" y="4159130"/>
              <a:ext cx="22705" cy="28198"/>
            </a:xfrm>
            <a:custGeom>
              <a:rect b="b" l="l" r="r" t="t"/>
              <a:pathLst>
                <a:path extrusionOk="0" h="888" w="715">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6"/>
            <p:cNvSpPr/>
            <p:nvPr/>
          </p:nvSpPr>
          <p:spPr>
            <a:xfrm>
              <a:off x="4378632" y="4399230"/>
              <a:ext cx="22705" cy="28198"/>
            </a:xfrm>
            <a:custGeom>
              <a:rect b="b" l="l" r="r" t="t"/>
              <a:pathLst>
                <a:path extrusionOk="0" h="888" w="715">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6"/>
            <p:cNvSpPr/>
            <p:nvPr/>
          </p:nvSpPr>
          <p:spPr>
            <a:xfrm>
              <a:off x="4426264" y="4351851"/>
              <a:ext cx="29532" cy="21117"/>
            </a:xfrm>
            <a:custGeom>
              <a:rect b="b" l="l" r="r" t="t"/>
              <a:pathLst>
                <a:path extrusionOk="0" h="665" w="93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6"/>
            <p:cNvSpPr/>
            <p:nvPr/>
          </p:nvSpPr>
          <p:spPr>
            <a:xfrm>
              <a:off x="4186196" y="4213463"/>
              <a:ext cx="29500" cy="21117"/>
            </a:xfrm>
            <a:custGeom>
              <a:rect b="b" l="l" r="r" t="t"/>
              <a:pathLst>
                <a:path extrusionOk="0" h="665" w="929">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6"/>
            <p:cNvSpPr/>
            <p:nvPr/>
          </p:nvSpPr>
          <p:spPr>
            <a:xfrm>
              <a:off x="4425883" y="4213590"/>
              <a:ext cx="29913" cy="21371"/>
            </a:xfrm>
            <a:custGeom>
              <a:rect b="b" l="l" r="r" t="t"/>
              <a:pathLst>
                <a:path extrusionOk="0" h="673" w="942">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6"/>
            <p:cNvSpPr/>
            <p:nvPr/>
          </p:nvSpPr>
          <p:spPr>
            <a:xfrm>
              <a:off x="4186196" y="4351978"/>
              <a:ext cx="29500" cy="21371"/>
            </a:xfrm>
            <a:custGeom>
              <a:rect b="b" l="l" r="r" t="t"/>
              <a:pathLst>
                <a:path extrusionOk="0" h="673" w="929">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3" name="Shape 293"/>
        <p:cNvGrpSpPr/>
        <p:nvPr/>
      </p:nvGrpSpPr>
      <p:grpSpPr>
        <a:xfrm>
          <a:off x="0" y="0"/>
          <a:ext cx="0" cy="0"/>
          <a:chOff x="0" y="0"/>
          <a:chExt cx="0" cy="0"/>
        </a:xfrm>
      </p:grpSpPr>
      <p:sp>
        <p:nvSpPr>
          <p:cNvPr id="294" name="Google Shape;294;p47"/>
          <p:cNvSpPr txBox="1"/>
          <p:nvPr>
            <p:ph type="ctrTitle"/>
          </p:nvPr>
        </p:nvSpPr>
        <p:spPr>
          <a:xfrm>
            <a:off x="1273500" y="1369000"/>
            <a:ext cx="6597000" cy="98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a:t>
            </a:r>
            <a:endParaRPr/>
          </a:p>
        </p:txBody>
      </p:sp>
      <p:cxnSp>
        <p:nvCxnSpPr>
          <p:cNvPr id="295" name="Google Shape;295;p47"/>
          <p:cNvCxnSpPr/>
          <p:nvPr/>
        </p:nvCxnSpPr>
        <p:spPr>
          <a:xfrm>
            <a:off x="3190500" y="23542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7"/>
          <p:cNvSpPr txBox="1"/>
          <p:nvPr>
            <p:ph idx="6" type="title"/>
          </p:nvPr>
        </p:nvSpPr>
        <p:spPr>
          <a:xfrm>
            <a:off x="1048450" y="177070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70" name="Google Shape;170;p37"/>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Procedure</a:t>
            </a:r>
            <a:endParaRPr/>
          </a:p>
        </p:txBody>
      </p:sp>
      <p:sp>
        <p:nvSpPr>
          <p:cNvPr id="171" name="Google Shape;171;p37"/>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approach on the problem statement and Optimal solution</a:t>
            </a:r>
            <a:endParaRPr/>
          </a:p>
        </p:txBody>
      </p:sp>
      <p:sp>
        <p:nvSpPr>
          <p:cNvPr id="172" name="Google Shape;172;p37"/>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Visuals</a:t>
            </a:r>
            <a:endParaRPr/>
          </a:p>
        </p:txBody>
      </p:sp>
      <p:sp>
        <p:nvSpPr>
          <p:cNvPr id="173" name="Google Shape;173;p37"/>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Some visuals from what we have executed.</a:t>
            </a:r>
            <a:endParaRPr/>
          </a:p>
        </p:txBody>
      </p:sp>
      <p:sp>
        <p:nvSpPr>
          <p:cNvPr id="174" name="Google Shape;174;p37"/>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175" name="Google Shape;175;p37"/>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brief intro on our understanding of the problem statement</a:t>
            </a:r>
            <a:endParaRPr/>
          </a:p>
        </p:txBody>
      </p:sp>
      <p:sp>
        <p:nvSpPr>
          <p:cNvPr id="176" name="Google Shape;176;p37"/>
          <p:cNvSpPr txBox="1"/>
          <p:nvPr>
            <p:ph idx="7" type="title"/>
          </p:nvPr>
        </p:nvSpPr>
        <p:spPr>
          <a:xfrm>
            <a:off x="3538500" y="177070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77" name="Google Shape;177;p37"/>
          <p:cNvSpPr txBox="1"/>
          <p:nvPr>
            <p:ph idx="8" type="title"/>
          </p:nvPr>
        </p:nvSpPr>
        <p:spPr>
          <a:xfrm>
            <a:off x="6028550" y="177070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cxnSp>
        <p:nvCxnSpPr>
          <p:cNvPr id="178" name="Google Shape;178;p37"/>
          <p:cNvCxnSpPr/>
          <p:nvPr/>
        </p:nvCxnSpPr>
        <p:spPr>
          <a:xfrm>
            <a:off x="1883350" y="25461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179" name="Google Shape;179;p37"/>
          <p:cNvCxnSpPr/>
          <p:nvPr/>
        </p:nvCxnSpPr>
        <p:spPr>
          <a:xfrm>
            <a:off x="4373400" y="25461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180" name="Google Shape;180;p37"/>
          <p:cNvCxnSpPr/>
          <p:nvPr/>
        </p:nvCxnSpPr>
        <p:spPr>
          <a:xfrm>
            <a:off x="6863450" y="25461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8"/>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Carly Fiorina</a:t>
            </a:r>
            <a:endParaRPr/>
          </a:p>
        </p:txBody>
      </p:sp>
      <p:sp>
        <p:nvSpPr>
          <p:cNvPr id="186" name="Google Shape;186;p38"/>
          <p:cNvSpPr txBox="1"/>
          <p:nvPr>
            <p:ph type="ctrTitle"/>
          </p:nvPr>
        </p:nvSpPr>
        <p:spPr>
          <a:xfrm>
            <a:off x="1850525" y="1676875"/>
            <a:ext cx="5800200" cy="208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goal is to turn Data into information and information into insight”.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9"/>
          <p:cNvSpPr txBox="1"/>
          <p:nvPr>
            <p:ph type="title"/>
          </p:nvPr>
        </p:nvSpPr>
        <p:spPr>
          <a:xfrm>
            <a:off x="3760325" y="3411250"/>
            <a:ext cx="4025100" cy="68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92" name="Google Shape;192;p39"/>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cxnSp>
        <p:nvCxnSpPr>
          <p:cNvPr id="193" name="Google Shape;193;p39"/>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40"/>
          <p:cNvSpPr txBox="1"/>
          <p:nvPr>
            <p:ph type="title"/>
          </p:nvPr>
        </p:nvSpPr>
        <p:spPr>
          <a:xfrm>
            <a:off x="1099725" y="414025"/>
            <a:ext cx="4629300" cy="94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U</a:t>
            </a:r>
            <a:r>
              <a:rPr lang="en" sz="2000"/>
              <a:t>NDERSTANDING</a:t>
            </a:r>
            <a:r>
              <a:rPr lang="en" sz="2500"/>
              <a:t> T</a:t>
            </a:r>
            <a:r>
              <a:rPr lang="en" sz="2000"/>
              <a:t>HE</a:t>
            </a:r>
            <a:r>
              <a:rPr lang="en" sz="2500"/>
              <a:t> P</a:t>
            </a:r>
            <a:r>
              <a:rPr lang="en" sz="2000"/>
              <a:t>ROBLEM</a:t>
            </a:r>
            <a:endParaRPr sz="2000">
              <a:solidFill>
                <a:schemeClr val="accent1"/>
              </a:solidFill>
            </a:endParaRPr>
          </a:p>
        </p:txBody>
      </p:sp>
      <p:sp>
        <p:nvSpPr>
          <p:cNvPr id="199" name="Google Shape;199;p40"/>
          <p:cNvSpPr txBox="1"/>
          <p:nvPr>
            <p:ph idx="1" type="body"/>
          </p:nvPr>
        </p:nvSpPr>
        <p:spPr>
          <a:xfrm>
            <a:off x="370875" y="1314100"/>
            <a:ext cx="5764200" cy="3208500"/>
          </a:xfrm>
          <a:prstGeom prst="rect">
            <a:avLst/>
          </a:prstGeom>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SzPts val="1400"/>
              <a:buFont typeface="Montserrat Medium"/>
              <a:buChar char="●"/>
            </a:pPr>
            <a:r>
              <a:rPr lang="en">
                <a:latin typeface="Montserrat Medium"/>
                <a:ea typeface="Montserrat Medium"/>
                <a:cs typeface="Montserrat Medium"/>
                <a:sym typeface="Montserrat Medium"/>
              </a:rPr>
              <a:t>As we know that population of India is rising Constantly at a higher growth rate.This leads to many problems in a nation including scarcity of food, Increasing use of natural resources and many different problems.</a:t>
            </a:r>
            <a:endParaRPr>
              <a:latin typeface="Montserrat Medium"/>
              <a:ea typeface="Montserrat Medium"/>
              <a:cs typeface="Montserrat Medium"/>
              <a:sym typeface="Montserrat Medium"/>
            </a:endParaRPr>
          </a:p>
          <a:p>
            <a:pPr indent="-317500" lvl="0" marL="457200" rtl="0" algn="just">
              <a:lnSpc>
                <a:spcPct val="115000"/>
              </a:lnSpc>
              <a:spcBef>
                <a:spcPts val="0"/>
              </a:spcBef>
              <a:spcAft>
                <a:spcPts val="0"/>
              </a:spcAft>
              <a:buSzPts val="1400"/>
              <a:buFont typeface="Montserrat Medium"/>
              <a:buChar char="●"/>
            </a:pPr>
            <a:r>
              <a:rPr lang="en">
                <a:latin typeface="Montserrat Medium"/>
                <a:ea typeface="Montserrat Medium"/>
                <a:cs typeface="Montserrat Medium"/>
                <a:sym typeface="Montserrat Medium"/>
              </a:rPr>
              <a:t>So as a nation its very Important to plan for the future accordingly. For planning we need to roughly understand what is the rate at which population is increasing and we need to know approximate population and analyze the population trends for further few years.</a:t>
            </a:r>
            <a:endParaRPr>
              <a:latin typeface="Montserrat Medium"/>
              <a:ea typeface="Montserrat Medium"/>
              <a:cs typeface="Montserrat Medium"/>
              <a:sym typeface="Montserrat Medium"/>
            </a:endParaRPr>
          </a:p>
          <a:p>
            <a:pPr indent="-317500" lvl="0" marL="457200" rtl="0" algn="just">
              <a:lnSpc>
                <a:spcPct val="115000"/>
              </a:lnSpc>
              <a:spcBef>
                <a:spcPts val="0"/>
              </a:spcBef>
              <a:spcAft>
                <a:spcPts val="0"/>
              </a:spcAft>
              <a:buSzPts val="1400"/>
              <a:buFont typeface="Montserrat Medium"/>
              <a:buChar char="●"/>
            </a:pPr>
            <a:r>
              <a:rPr lang="en">
                <a:latin typeface="Montserrat Medium"/>
                <a:ea typeface="Montserrat Medium"/>
                <a:cs typeface="Montserrat Medium"/>
                <a:sym typeface="Montserrat Medium"/>
              </a:rPr>
              <a:t>So our team by working on this project are trying to predict what would be the population status of India in next few years.</a:t>
            </a:r>
            <a:endParaRPr>
              <a:latin typeface="Montserrat Medium"/>
              <a:ea typeface="Montserrat Medium"/>
              <a:cs typeface="Montserrat Medium"/>
              <a:sym typeface="Montserrat Medium"/>
            </a:endParaRPr>
          </a:p>
        </p:txBody>
      </p:sp>
      <p:cxnSp>
        <p:nvCxnSpPr>
          <p:cNvPr id="200" name="Google Shape;200;p4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41"/>
          <p:cNvSpPr txBox="1"/>
          <p:nvPr/>
        </p:nvSpPr>
        <p:spPr>
          <a:xfrm>
            <a:off x="4937350" y="3403175"/>
            <a:ext cx="4025100" cy="684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FFFFFF"/>
                </a:solidFill>
                <a:latin typeface="Montserrat ExtraBold"/>
                <a:ea typeface="Montserrat ExtraBold"/>
                <a:cs typeface="Montserrat ExtraBold"/>
                <a:sym typeface="Montserrat ExtraBold"/>
              </a:rPr>
              <a:t>OUR SOLUTION</a:t>
            </a:r>
            <a:endParaRPr sz="3600">
              <a:solidFill>
                <a:srgbClr val="FFFFFF"/>
              </a:solidFill>
              <a:latin typeface="Montserrat ExtraBold"/>
              <a:ea typeface="Montserrat ExtraBold"/>
              <a:cs typeface="Montserrat ExtraBold"/>
              <a:sym typeface="Montserrat ExtraBold"/>
            </a:endParaRPr>
          </a:p>
        </p:txBody>
      </p:sp>
      <p:sp>
        <p:nvSpPr>
          <p:cNvPr id="206" name="Google Shape;206;p41"/>
          <p:cNvSpPr txBox="1"/>
          <p:nvPr/>
        </p:nvSpPr>
        <p:spPr>
          <a:xfrm>
            <a:off x="6159520" y="2106000"/>
            <a:ext cx="2412900" cy="931500"/>
          </a:xfrm>
          <a:prstGeom prst="rect">
            <a:avLst/>
          </a:prstGeom>
          <a:noFill/>
          <a:ln>
            <a:noFill/>
          </a:ln>
          <a:effectLst>
            <a:outerShdw blurRad="114300" rotWithShape="0" algn="bl" dir="6360000" dist="28575">
              <a:srgbClr val="FFAB4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n" sz="6000">
                <a:solidFill>
                  <a:srgbClr val="FFFFFF"/>
                </a:solidFill>
                <a:latin typeface="Montserrat ExtraBold"/>
                <a:ea typeface="Montserrat ExtraBold"/>
                <a:cs typeface="Montserrat ExtraBold"/>
                <a:sym typeface="Montserrat ExtraBold"/>
              </a:rPr>
              <a:t>02</a:t>
            </a:r>
            <a:endParaRPr sz="6000">
              <a:solidFill>
                <a:srgbClr val="FFFFFF"/>
              </a:solidFill>
              <a:latin typeface="Montserrat ExtraBold"/>
              <a:ea typeface="Montserrat ExtraBold"/>
              <a:cs typeface="Montserrat ExtraBold"/>
              <a:sym typeface="Montserrat ExtraBold"/>
            </a:endParaRPr>
          </a:p>
        </p:txBody>
      </p:sp>
      <p:cxnSp>
        <p:nvCxnSpPr>
          <p:cNvPr id="207" name="Google Shape;207;p41"/>
          <p:cNvCxnSpPr/>
          <p:nvPr/>
        </p:nvCxnSpPr>
        <p:spPr>
          <a:xfrm rot="10800000">
            <a:off x="5156350" y="3164825"/>
            <a:ext cx="3806100" cy="0"/>
          </a:xfrm>
          <a:prstGeom prst="straightConnector1">
            <a:avLst/>
          </a:prstGeom>
          <a:noFill/>
          <a:ln cap="flat" cmpd="sng" w="9525">
            <a:solidFill>
              <a:srgbClr val="FFAB40"/>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2"/>
          <p:cNvSpPr txBox="1"/>
          <p:nvPr>
            <p:ph idx="4" type="title"/>
          </p:nvPr>
        </p:nvSpPr>
        <p:spPr>
          <a:xfrm>
            <a:off x="1099725" y="1025475"/>
            <a:ext cx="2552400" cy="44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PROCEDURE</a:t>
            </a:r>
            <a:endParaRPr sz="2500"/>
          </a:p>
        </p:txBody>
      </p:sp>
      <p:cxnSp>
        <p:nvCxnSpPr>
          <p:cNvPr id="213" name="Google Shape;213;p42"/>
          <p:cNvCxnSpPr/>
          <p:nvPr/>
        </p:nvCxnSpPr>
        <p:spPr>
          <a:xfrm>
            <a:off x="1034250" y="8009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14" name="Google Shape;214;p42"/>
          <p:cNvSpPr txBox="1"/>
          <p:nvPr/>
        </p:nvSpPr>
        <p:spPr>
          <a:xfrm>
            <a:off x="951300" y="1717200"/>
            <a:ext cx="7094700" cy="31038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Clr>
                <a:schemeClr val="lt1"/>
              </a:buClr>
              <a:buSzPts val="1400"/>
              <a:buFont typeface="Montserrat Medium"/>
              <a:buAutoNum type="alphaLcParenR"/>
            </a:pPr>
            <a:r>
              <a:rPr lang="en">
                <a:solidFill>
                  <a:schemeClr val="lt1"/>
                </a:solidFill>
                <a:latin typeface="Montserrat Medium"/>
                <a:ea typeface="Montserrat Medium"/>
                <a:cs typeface="Montserrat Medium"/>
                <a:sym typeface="Montserrat Medium"/>
              </a:rPr>
              <a:t>Dataset :- We extracted the dataset of Population of India from Kaggle where we were provided with data of nations population from independence till now(2021)  along with its growth rate.</a:t>
            </a:r>
            <a:endParaRPr>
              <a:solidFill>
                <a:schemeClr val="lt1"/>
              </a:solidFill>
              <a:latin typeface="Montserrat Medium"/>
              <a:ea typeface="Montserrat Medium"/>
              <a:cs typeface="Montserrat Medium"/>
              <a:sym typeface="Montserrat Medium"/>
            </a:endParaRPr>
          </a:p>
          <a:p>
            <a:pPr indent="0" lvl="0" marL="457200" rtl="0" algn="just">
              <a:lnSpc>
                <a:spcPct val="115000"/>
              </a:lnSpc>
              <a:spcBef>
                <a:spcPts val="1200"/>
              </a:spcBef>
              <a:spcAft>
                <a:spcPts val="0"/>
              </a:spcAft>
              <a:buNone/>
            </a:pPr>
            <a:r>
              <a:t/>
            </a:r>
            <a:endParaRPr>
              <a:solidFill>
                <a:schemeClr val="lt1"/>
              </a:solidFill>
              <a:latin typeface="Montserrat Medium"/>
              <a:ea typeface="Montserrat Medium"/>
              <a:cs typeface="Montserrat Medium"/>
              <a:sym typeface="Montserrat Medium"/>
            </a:endParaRPr>
          </a:p>
          <a:p>
            <a:pPr indent="-317500" lvl="0" marL="457200" rtl="0" algn="just">
              <a:lnSpc>
                <a:spcPct val="115000"/>
              </a:lnSpc>
              <a:spcBef>
                <a:spcPts val="1200"/>
              </a:spcBef>
              <a:spcAft>
                <a:spcPts val="0"/>
              </a:spcAft>
              <a:buClr>
                <a:schemeClr val="lt1"/>
              </a:buClr>
              <a:buSzPts val="1400"/>
              <a:buFont typeface="Montserrat Medium"/>
              <a:buAutoNum type="alphaLcParenR"/>
            </a:pPr>
            <a:r>
              <a:rPr lang="en">
                <a:solidFill>
                  <a:schemeClr val="lt1"/>
                </a:solidFill>
                <a:latin typeface="Montserrat Medium"/>
                <a:ea typeface="Montserrat Medium"/>
                <a:cs typeface="Montserrat Medium"/>
                <a:sym typeface="Montserrat Medium"/>
              </a:rPr>
              <a:t>Data Analysis :- Once the dataset is loaded we performed different functions to understand the general pattern of data and then we tried to understand the relation amongst different attributes that are Population (output variable),Year, Growth Rate. We performed univariate analysis with respect to theses variables and Plotted Heatmap and corrplot to understand the correlation among different attributes.</a:t>
            </a:r>
            <a:endParaRPr>
              <a:solidFill>
                <a:schemeClr val="lt1"/>
              </a:solidFill>
              <a:latin typeface="Montserrat Medium"/>
              <a:ea typeface="Montserrat Medium"/>
              <a:cs typeface="Montserrat Medium"/>
              <a:sym typeface="Montserrat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3"/>
          <p:cNvSpPr txBox="1"/>
          <p:nvPr>
            <p:ph idx="2" type="body"/>
          </p:nvPr>
        </p:nvSpPr>
        <p:spPr>
          <a:xfrm>
            <a:off x="3515000" y="659675"/>
            <a:ext cx="5304600" cy="39519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latin typeface="Montserrat Medium"/>
                <a:ea typeface="Montserrat Medium"/>
                <a:cs typeface="Montserrat Medium"/>
                <a:sym typeface="Montserrat Medium"/>
              </a:rPr>
              <a:t>c) </a:t>
            </a:r>
            <a:r>
              <a:rPr lang="en">
                <a:latin typeface="Montserrat Medium"/>
                <a:ea typeface="Montserrat Medium"/>
                <a:cs typeface="Montserrat Medium"/>
                <a:sym typeface="Montserrat Medium"/>
              </a:rPr>
              <a:t>Statistical Modelling :- Once we realized that there are no categorical Columns as well as no missing values in our dataset we needed to find the value of R2 and adjusted R2 to find out what are the statistical relations among different columns of our dataset.</a:t>
            </a:r>
            <a:endParaRPr>
              <a:latin typeface="Montserrat Medium"/>
              <a:ea typeface="Montserrat Medium"/>
              <a:cs typeface="Montserrat Medium"/>
              <a:sym typeface="Montserrat Medium"/>
            </a:endParaRPr>
          </a:p>
          <a:p>
            <a:pPr indent="0" lvl="0" marL="0" rtl="0" algn="just">
              <a:lnSpc>
                <a:spcPct val="115000"/>
              </a:lnSpc>
              <a:spcBef>
                <a:spcPts val="1000"/>
              </a:spcBef>
              <a:spcAft>
                <a:spcPts val="0"/>
              </a:spcAft>
              <a:buNone/>
            </a:pPr>
            <a:r>
              <a:t/>
            </a:r>
            <a:endParaRPr>
              <a:latin typeface="Montserrat Medium"/>
              <a:ea typeface="Montserrat Medium"/>
              <a:cs typeface="Montserrat Medium"/>
              <a:sym typeface="Montserrat Medium"/>
            </a:endParaRPr>
          </a:p>
          <a:p>
            <a:pPr indent="0" lvl="0" marL="0" rtl="0" algn="just">
              <a:lnSpc>
                <a:spcPct val="115000"/>
              </a:lnSpc>
              <a:spcBef>
                <a:spcPts val="1000"/>
              </a:spcBef>
              <a:spcAft>
                <a:spcPts val="1000"/>
              </a:spcAft>
              <a:buNone/>
            </a:pPr>
            <a:r>
              <a:rPr lang="en">
                <a:latin typeface="Montserrat Medium"/>
                <a:ea typeface="Montserrat Medium"/>
                <a:cs typeface="Montserrat Medium"/>
                <a:sym typeface="Montserrat Medium"/>
              </a:rPr>
              <a:t>d) Model Building :- Model building is one of the most important part of our Data Science Project because it is the segment where we are going to get our Predictions for the future population. For our Project we have used Linear Regression model because we want our output in form of continuous valued population prediction for future years.</a:t>
            </a:r>
            <a:endParaRPr>
              <a:latin typeface="Montserrat Medium"/>
              <a:ea typeface="Montserrat Medium"/>
              <a:cs typeface="Montserrat Medium"/>
              <a:sym typeface="Montserrat Medium"/>
            </a:endParaRPr>
          </a:p>
        </p:txBody>
      </p:sp>
      <p:sp>
        <p:nvSpPr>
          <p:cNvPr id="220" name="Google Shape;220;p43"/>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Contn</a:t>
            </a:r>
            <a:endParaRPr/>
          </a:p>
        </p:txBody>
      </p:sp>
      <p:cxnSp>
        <p:nvCxnSpPr>
          <p:cNvPr id="221" name="Google Shape;221;p4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22" name="Google Shape;222;p43"/>
          <p:cNvPicPr preferRelativeResize="0"/>
          <p:nvPr/>
        </p:nvPicPr>
        <p:blipFill>
          <a:blip r:embed="rId3">
            <a:alphaModFix/>
          </a:blip>
          <a:stretch>
            <a:fillRect/>
          </a:stretch>
        </p:blipFill>
        <p:spPr>
          <a:xfrm>
            <a:off x="730925" y="1291750"/>
            <a:ext cx="2314332" cy="1739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4"/>
          <p:cNvSpPr txBox="1"/>
          <p:nvPr>
            <p:ph idx="4" type="title"/>
          </p:nvPr>
        </p:nvSpPr>
        <p:spPr>
          <a:xfrm>
            <a:off x="285475" y="2209425"/>
            <a:ext cx="2560500" cy="144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VISUALS</a:t>
            </a:r>
            <a:endParaRPr sz="2800"/>
          </a:p>
        </p:txBody>
      </p:sp>
      <p:cxnSp>
        <p:nvCxnSpPr>
          <p:cNvPr id="228" name="Google Shape;228;p44"/>
          <p:cNvCxnSpPr/>
          <p:nvPr/>
        </p:nvCxnSpPr>
        <p:spPr>
          <a:xfrm>
            <a:off x="3250250" y="3421097"/>
            <a:ext cx="57147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29" name="Google Shape;229;p44"/>
          <p:cNvSpPr/>
          <p:nvPr/>
        </p:nvSpPr>
        <p:spPr>
          <a:xfrm>
            <a:off x="3424575" y="2209425"/>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4"/>
          <p:cNvSpPr/>
          <p:nvPr/>
        </p:nvSpPr>
        <p:spPr>
          <a:xfrm>
            <a:off x="5696984" y="2229450"/>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4"/>
          <p:cNvSpPr/>
          <p:nvPr/>
        </p:nvSpPr>
        <p:spPr>
          <a:xfrm>
            <a:off x="7848400" y="2209425"/>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4"/>
          <p:cNvSpPr/>
          <p:nvPr/>
        </p:nvSpPr>
        <p:spPr>
          <a:xfrm>
            <a:off x="7969377" y="2346738"/>
            <a:ext cx="423884" cy="409986"/>
          </a:xfrm>
          <a:custGeom>
            <a:rect b="b" l="l" r="r" t="t"/>
            <a:pathLst>
              <a:path extrusionOk="0" h="11033" w="11407">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44"/>
          <p:cNvGrpSpPr/>
          <p:nvPr/>
        </p:nvGrpSpPr>
        <p:grpSpPr>
          <a:xfrm>
            <a:off x="5876231" y="2359803"/>
            <a:ext cx="326106" cy="423908"/>
            <a:chOff x="3990517" y="3354173"/>
            <a:chExt cx="279559" cy="363402"/>
          </a:xfrm>
        </p:grpSpPr>
        <p:sp>
          <p:nvSpPr>
            <p:cNvPr id="234" name="Google Shape;234;p44"/>
            <p:cNvSpPr/>
            <p:nvPr/>
          </p:nvSpPr>
          <p:spPr>
            <a:xfrm>
              <a:off x="3990517" y="3354173"/>
              <a:ext cx="279559" cy="363402"/>
            </a:xfrm>
            <a:custGeom>
              <a:rect b="b" l="l" r="r" t="t"/>
              <a:pathLst>
                <a:path extrusionOk="0" h="11408" w="8776">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4"/>
            <p:cNvSpPr/>
            <p:nvPr/>
          </p:nvSpPr>
          <p:spPr>
            <a:xfrm>
              <a:off x="4102009" y="3418680"/>
              <a:ext cx="36824" cy="37175"/>
            </a:xfrm>
            <a:custGeom>
              <a:rect b="b" l="l" r="r" t="t"/>
              <a:pathLst>
                <a:path extrusionOk="0" h="1167" w="1156">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4"/>
            <p:cNvSpPr/>
            <p:nvPr/>
          </p:nvSpPr>
          <p:spPr>
            <a:xfrm>
              <a:off x="4083820" y="3615129"/>
              <a:ext cx="37175" cy="36824"/>
            </a:xfrm>
            <a:custGeom>
              <a:rect b="b" l="l" r="r" t="t"/>
              <a:pathLst>
                <a:path extrusionOk="0" h="1156" w="1167">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 name="Google Shape;237;p44"/>
          <p:cNvGrpSpPr/>
          <p:nvPr/>
        </p:nvGrpSpPr>
        <p:grpSpPr>
          <a:xfrm>
            <a:off x="3545539" y="2338231"/>
            <a:ext cx="442673" cy="426992"/>
            <a:chOff x="1284212" y="1963766"/>
            <a:chExt cx="379489" cy="366046"/>
          </a:xfrm>
        </p:grpSpPr>
        <p:sp>
          <p:nvSpPr>
            <p:cNvPr id="238" name="Google Shape;238;p44"/>
            <p:cNvSpPr/>
            <p:nvPr/>
          </p:nvSpPr>
          <p:spPr>
            <a:xfrm>
              <a:off x="1436861" y="2112975"/>
              <a:ext cx="69444" cy="68902"/>
            </a:xfrm>
            <a:custGeom>
              <a:rect b="b" l="l" r="r" t="t"/>
              <a:pathLst>
                <a:path extrusionOk="0" h="2163" w="218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4"/>
            <p:cNvSpPr/>
            <p:nvPr/>
          </p:nvSpPr>
          <p:spPr>
            <a:xfrm>
              <a:off x="1284212" y="1963766"/>
              <a:ext cx="379489" cy="366046"/>
            </a:xfrm>
            <a:custGeom>
              <a:rect b="b" l="l" r="r" t="t"/>
              <a:pathLst>
                <a:path extrusionOk="0" h="11491" w="11913">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